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lla\Opstina%20Senta\Strategija\Plan%20razvoja%20JLS%202022-2028\Plan%20razvoja%20JLS%202022-2028\Upitnik\Rezultati%20anketiranja%20gra&#273;ana%20(Autosaved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lla\Opstina%20Senta\Strategija\Plan%20razvoja%20JLS%202022-2028\Plan%20razvoja%20JLS%202022-2028\Upitnik\Rezultati%20anketiranja%20gra&#273;ana%20(Autosaved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lla\Opstina%20Senta\Strategija\Plan%20razvoja%20JLS%202022-2028\Plan%20razvoja%20JLS%202022-2028\Upitnik\Rezultati%20anketiranja%20gra&#273;ana%20(Autosaved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lla\Opstina%20Senta\Strategija\Plan%20razvoja%20JLS%202022-2028\Plan%20razvoja%20JLS%202022-2028\Upitnik\Rezultati%20anketiranja%20gra&#273;ana%20(Autosaved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lla\Opstina%20Senta\Strategija\Plan%20razvoja%20JLS%202022-2028\Plan%20razvoja%20JLS%202022-2028\Upitnik\Rezultati%20anketiranja%20gra&#273;ana%20(Autosaved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lla\Opstina%20Senta\Strategija\Plan%20razvoja%20JLS%202022-2028\Plan%20razvoja%20JLS%202022-2028\Upitnik\Rezultati%20anketiranja%20gra&#273;ana%20(Autosaved)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Lilla\Opstina%20Senta\Strategija\Plan%20razvoja%20JLS%202022-2028\Plan%20razvoja%20JLS%202022-2028\Upitnik\Rezultati%20anketiranja%20gra&#273;ana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6666666666666671"/>
                  <c:y val="-0.15277777777777779"/>
                </c:manualLayout>
              </c:layout>
              <c:showVal val="1"/>
            </c:dLbl>
            <c:dLbl>
              <c:idx val="1"/>
              <c:layout>
                <c:manualLayout>
                  <c:x val="-0.20277777777777778"/>
                  <c:y val="9.2592592592592754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  <c:showLeaderLines val="1"/>
          </c:dLbls>
          <c:cat>
            <c:strRef>
              <c:f>Sheet1!$B$1:$C$1</c:f>
              <c:strCache>
                <c:ptCount val="2"/>
                <c:pt idx="0">
                  <c:v>SRP</c:v>
                </c:pt>
                <c:pt idx="1">
                  <c:v>HU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0.19363395225464192</c:v>
                </c:pt>
                <c:pt idx="1">
                  <c:v>0.80636604774535769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0872550306211735"/>
                  <c:y val="9.9300087489063863E-4"/>
                </c:manualLayout>
              </c:layout>
              <c:showVal val="1"/>
            </c:dLbl>
            <c:dLbl>
              <c:idx val="1"/>
              <c:layout>
                <c:manualLayout>
                  <c:x val="-5.5159230096237973E-2"/>
                  <c:y val="1.8475138524351124E-2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Sheet1!$A$5:$A$6</c:f>
              <c:strCache>
                <c:ptCount val="2"/>
                <c:pt idx="0">
                  <c:v>Ž</c:v>
                </c:pt>
                <c:pt idx="1">
                  <c:v>M</c:v>
                </c:pt>
              </c:strCache>
            </c:strRef>
          </c:cat>
          <c:val>
            <c:numRef>
              <c:f>Sheet1!$E$5:$E$6</c:f>
              <c:numCache>
                <c:formatCode>0%</c:formatCode>
                <c:ptCount val="2"/>
                <c:pt idx="0">
                  <c:v>0.6896551724137937</c:v>
                </c:pt>
                <c:pt idx="1">
                  <c:v>0.31034482758620702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cat>
            <c:strRef>
              <c:f>Sheet1!$A$16:$A$19</c:f>
              <c:strCache>
                <c:ptCount val="4"/>
                <c:pt idx="0">
                  <c:v>Živim</c:v>
                </c:pt>
                <c:pt idx="1">
                  <c:v>Radim</c:v>
                </c:pt>
                <c:pt idx="2">
                  <c:v>Školujem se</c:v>
                </c:pt>
                <c:pt idx="3">
                  <c:v>Privremeno ostajem</c:v>
                </c:pt>
              </c:strCache>
            </c:strRef>
          </c:cat>
          <c:val>
            <c:numRef>
              <c:f>Sheet1!$E$16:$E$19</c:f>
              <c:numCache>
                <c:formatCode>0%</c:formatCode>
                <c:ptCount val="4"/>
                <c:pt idx="0">
                  <c:v>0.58024691358024671</c:v>
                </c:pt>
                <c:pt idx="1">
                  <c:v>0.32804232804232802</c:v>
                </c:pt>
                <c:pt idx="2">
                  <c:v>4.0564373897707243E-2</c:v>
                </c:pt>
                <c:pt idx="3">
                  <c:v>5.1146384479717796E-2</c:v>
                </c:pt>
              </c:numCache>
            </c:numRef>
          </c:val>
        </c:ser>
        <c:axId val="116350336"/>
        <c:axId val="116368512"/>
      </c:barChart>
      <c:catAx>
        <c:axId val="116350336"/>
        <c:scaling>
          <c:orientation val="minMax"/>
        </c:scaling>
        <c:axPos val="l"/>
        <c:tickLblPos val="nextTo"/>
        <c:crossAx val="116368512"/>
        <c:crosses val="autoZero"/>
        <c:auto val="1"/>
        <c:lblAlgn val="ctr"/>
        <c:lblOffset val="100"/>
      </c:catAx>
      <c:valAx>
        <c:axId val="116368512"/>
        <c:scaling>
          <c:orientation val="minMax"/>
        </c:scaling>
        <c:axPos val="b"/>
        <c:majorGridlines/>
        <c:numFmt formatCode="0%" sourceLinked="1"/>
        <c:tickLblPos val="nextTo"/>
        <c:crossAx val="116350336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clustered"/>
        <c:ser>
          <c:idx val="0"/>
          <c:order val="0"/>
          <c:cat>
            <c:strRef>
              <c:f>Sheet1!$A$24:$A$32</c:f>
              <c:strCache>
                <c:ptCount val="9"/>
                <c:pt idx="0">
                  <c:v>Studenti</c:v>
                </c:pt>
                <c:pt idx="1">
                  <c:v>Prosveta</c:v>
                </c:pt>
                <c:pt idx="2">
                  <c:v>Ekonomija</c:v>
                </c:pt>
                <c:pt idx="3">
                  <c:v>Zdravstvo-socijala</c:v>
                </c:pt>
                <c:pt idx="4">
                  <c:v>Admin-finansijski sektor</c:v>
                </c:pt>
                <c:pt idx="5">
                  <c:v>Kultura</c:v>
                </c:pt>
                <c:pt idx="6">
                  <c:v>Penzioneri</c:v>
                </c:pt>
                <c:pt idx="7">
                  <c:v>Domaćice</c:v>
                </c:pt>
                <c:pt idx="8">
                  <c:v>Nezaposleni</c:v>
                </c:pt>
              </c:strCache>
            </c:strRef>
          </c:cat>
          <c:val>
            <c:numRef>
              <c:f>Sheet1!$E$24:$E$32</c:f>
              <c:numCache>
                <c:formatCode>0%</c:formatCode>
                <c:ptCount val="9"/>
                <c:pt idx="0">
                  <c:v>9.2838196286472205E-2</c:v>
                </c:pt>
                <c:pt idx="1">
                  <c:v>0.14854111405835543</c:v>
                </c:pt>
                <c:pt idx="2">
                  <c:v>0.40583554376657827</c:v>
                </c:pt>
                <c:pt idx="3">
                  <c:v>9.2838196286472205E-2</c:v>
                </c:pt>
                <c:pt idx="4">
                  <c:v>8.2228116710875335E-2</c:v>
                </c:pt>
                <c:pt idx="5">
                  <c:v>2.1220159151193633E-2</c:v>
                </c:pt>
                <c:pt idx="6">
                  <c:v>4.7745358090185666E-2</c:v>
                </c:pt>
                <c:pt idx="7">
                  <c:v>6.3660477453580902E-2</c:v>
                </c:pt>
                <c:pt idx="8">
                  <c:v>4.509283819628649E-2</c:v>
                </c:pt>
              </c:numCache>
            </c:numRef>
          </c:val>
        </c:ser>
        <c:axId val="116466048"/>
        <c:axId val="116467584"/>
      </c:barChart>
      <c:catAx>
        <c:axId val="116466048"/>
        <c:scaling>
          <c:orientation val="minMax"/>
        </c:scaling>
        <c:axPos val="l"/>
        <c:tickLblPos val="nextTo"/>
        <c:crossAx val="116467584"/>
        <c:crosses val="autoZero"/>
        <c:auto val="1"/>
        <c:lblAlgn val="ctr"/>
        <c:lblOffset val="100"/>
      </c:catAx>
      <c:valAx>
        <c:axId val="116467584"/>
        <c:scaling>
          <c:orientation val="minMax"/>
        </c:scaling>
        <c:axPos val="b"/>
        <c:majorGridlines/>
        <c:numFmt formatCode="0%" sourceLinked="1"/>
        <c:tickLblPos val="nextTo"/>
        <c:crossAx val="116466048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3.1369203849518812E-3"/>
                  <c:y val="-2.6579906678331894E-2"/>
                </c:manualLayout>
              </c:layout>
              <c:showVal val="1"/>
            </c:dLbl>
            <c:dLbl>
              <c:idx val="1"/>
              <c:layout>
                <c:manualLayout>
                  <c:x val="-7.3523840769903759E-2"/>
                  <c:y val="-4.1189122193059135E-3"/>
                </c:manualLayout>
              </c:layout>
              <c:showVal val="1"/>
            </c:dLbl>
            <c:dLbl>
              <c:idx val="2"/>
              <c:layout>
                <c:manualLayout>
                  <c:x val="-4.2601268591426072E-2"/>
                  <c:y val="-9.7210921551472748E-2"/>
                </c:manualLayout>
              </c:layout>
              <c:showVal val="1"/>
            </c:dLbl>
            <c:dLbl>
              <c:idx val="3"/>
              <c:layout>
                <c:manualLayout>
                  <c:x val="-2.9560804899387567E-2"/>
                  <c:y val="-4.582421988918052E-2"/>
                </c:manualLayout>
              </c:layout>
              <c:showVal val="1"/>
            </c:dLbl>
            <c:dLbl>
              <c:idx val="4"/>
              <c:layout>
                <c:manualLayout>
                  <c:x val="5.8565179352580926E-3"/>
                  <c:y val="-2.885207057451155E-2"/>
                </c:manualLayout>
              </c:layout>
              <c:showVal val="1"/>
            </c:dLbl>
            <c:dLbl>
              <c:idx val="5"/>
              <c:layout>
                <c:manualLayout>
                  <c:x val="1.210990813648294E-2"/>
                  <c:y val="-1.0658719743365425E-2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Sheet1!$A$38:$A$43</c:f>
              <c:strCache>
                <c:ptCount val="6"/>
                <c:pt idx="0">
                  <c:v>Srednja str.sprema</c:v>
                </c:pt>
                <c:pt idx="1">
                  <c:v>Visoka-viša str.sp</c:v>
                </c:pt>
                <c:pt idx="2">
                  <c:v>Studenti</c:v>
                </c:pt>
                <c:pt idx="3">
                  <c:v>Penzioneri</c:v>
                </c:pt>
                <c:pt idx="4">
                  <c:v>Domaćice</c:v>
                </c:pt>
                <c:pt idx="5">
                  <c:v>Nezaposleni</c:v>
                </c:pt>
              </c:strCache>
            </c:strRef>
          </c:cat>
          <c:val>
            <c:numRef>
              <c:f>Sheet1!$E$38:$E$43</c:f>
              <c:numCache>
                <c:formatCode>0%</c:formatCode>
                <c:ptCount val="6"/>
                <c:pt idx="0">
                  <c:v>0.40848806366047768</c:v>
                </c:pt>
                <c:pt idx="1">
                  <c:v>0.35809018567639256</c:v>
                </c:pt>
                <c:pt idx="2">
                  <c:v>9.2838196286472205E-2</c:v>
                </c:pt>
                <c:pt idx="3">
                  <c:v>6.3660477453580902E-2</c:v>
                </c:pt>
                <c:pt idx="4">
                  <c:v>4.509283819628649E-2</c:v>
                </c:pt>
                <c:pt idx="5">
                  <c:v>4.509283819628649E-2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view3D>
      <c:perspective val="30"/>
    </c:view3D>
    <c:plotArea>
      <c:layout/>
      <c:area3DChart>
        <c:grouping val="standard"/>
        <c:ser>
          <c:idx val="0"/>
          <c:order val="0"/>
          <c:dLbls>
            <c:dLbl>
              <c:idx val="3"/>
              <c:layout>
                <c:manualLayout>
                  <c:x val="-2.9320987654320993E-2"/>
                  <c:y val="-3.6478432651445167E-2"/>
                </c:manualLayout>
              </c:layout>
              <c:showVal val="1"/>
            </c:dLbl>
            <c:dLbl>
              <c:idx val="4"/>
              <c:layout>
                <c:manualLayout>
                  <c:x val="-1.3888888888888897E-2"/>
                  <c:y val="-9.8211164830813852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8.9793064988172716E-2"/>
                </c:manualLayout>
              </c:layout>
              <c:showVal val="1"/>
            </c:dLbl>
            <c:showVal val="1"/>
          </c:dLbls>
          <c:cat>
            <c:strRef>
              <c:f>Sheet1!$A$49:$A$54</c:f>
              <c:strCache>
                <c:ptCount val="6"/>
                <c:pt idx="0">
                  <c:v>Tisa, park, Narodna bašta</c:v>
                </c:pt>
                <c:pt idx="1">
                  <c:v>Tu sam rođen/a, porodica mi je tu</c:v>
                </c:pt>
                <c:pt idx="2">
                  <c:v>Miran i bezbedan grad</c:v>
                </c:pt>
                <c:pt idx="3">
                  <c:v>Kulturni život, istorijat</c:v>
                </c:pt>
                <c:pt idx="4">
                  <c:v>Mogućnost zaposlenja</c:v>
                </c:pt>
                <c:pt idx="5">
                  <c:v>Ne volim</c:v>
                </c:pt>
              </c:strCache>
            </c:strRef>
          </c:cat>
          <c:val>
            <c:numRef>
              <c:f>Sheet1!$E$49:$E$54</c:f>
              <c:numCache>
                <c:formatCode>0%</c:formatCode>
                <c:ptCount val="6"/>
                <c:pt idx="0">
                  <c:v>0.24403183023872679</c:v>
                </c:pt>
                <c:pt idx="1">
                  <c:v>0.3925729442970825</c:v>
                </c:pt>
                <c:pt idx="2">
                  <c:v>0.25464190981432361</c:v>
                </c:pt>
                <c:pt idx="3">
                  <c:v>3.4482758620689655E-2</c:v>
                </c:pt>
                <c:pt idx="4">
                  <c:v>7.9575596816976162E-3</c:v>
                </c:pt>
                <c:pt idx="5">
                  <c:v>6.631299734748014E-2</c:v>
                </c:pt>
              </c:numCache>
            </c:numRef>
          </c:val>
        </c:ser>
        <c:dLbls>
          <c:showVal val="1"/>
        </c:dLbls>
        <c:axId val="116396416"/>
        <c:axId val="116397952"/>
        <c:axId val="116504320"/>
      </c:area3DChart>
      <c:catAx>
        <c:axId val="116396416"/>
        <c:scaling>
          <c:orientation val="minMax"/>
        </c:scaling>
        <c:axPos val="b"/>
        <c:majorTickMark val="none"/>
        <c:tickLblPos val="nextTo"/>
        <c:crossAx val="116397952"/>
        <c:crosses val="autoZero"/>
        <c:auto val="1"/>
        <c:lblAlgn val="ctr"/>
        <c:lblOffset val="100"/>
      </c:catAx>
      <c:valAx>
        <c:axId val="116397952"/>
        <c:scaling>
          <c:orientation val="minMax"/>
        </c:scaling>
        <c:axPos val="l"/>
        <c:numFmt formatCode="0%" sourceLinked="1"/>
        <c:majorTickMark val="none"/>
        <c:tickLblPos val="nextTo"/>
        <c:crossAx val="116396416"/>
        <c:crosses val="autoZero"/>
        <c:crossBetween val="midCat"/>
      </c:valAx>
      <c:serAx>
        <c:axId val="116504320"/>
        <c:scaling>
          <c:orientation val="minMax"/>
        </c:scaling>
        <c:delete val="1"/>
        <c:axPos val="b"/>
        <c:tickLblPos val="none"/>
        <c:crossAx val="116397952"/>
        <c:crosses val="autoZero"/>
      </c:ser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200"/>
      </a:pPr>
      <a:endParaRPr lang="en-US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5.0307E-17</cdr:x>
      <cdr:y>0</cdr:y>
    </cdr:from>
    <cdr:to>
      <cdr:x>1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8" y="0"/>
          <a:ext cx="8280920" cy="5256584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E1B0AA-F96A-48B5-98C6-8AB798F7159E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4AE253-2416-46D8-8765-4811F981E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1B0AA-F96A-48B5-98C6-8AB798F7159E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AE253-2416-46D8-8765-4811F981E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1B0AA-F96A-48B5-98C6-8AB798F7159E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AE253-2416-46D8-8765-4811F981E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1B0AA-F96A-48B5-98C6-8AB798F7159E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AE253-2416-46D8-8765-4811F981E4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1B0AA-F96A-48B5-98C6-8AB798F7159E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AE253-2416-46D8-8765-4811F981E4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1B0AA-F96A-48B5-98C6-8AB798F7159E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AE253-2416-46D8-8765-4811F981E4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1B0AA-F96A-48B5-98C6-8AB798F7159E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AE253-2416-46D8-8765-4811F981E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1B0AA-F96A-48B5-98C6-8AB798F7159E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AE253-2416-46D8-8765-4811F981E4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1B0AA-F96A-48B5-98C6-8AB798F7159E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AE253-2416-46D8-8765-4811F981E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6E1B0AA-F96A-48B5-98C6-8AB798F7159E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AE253-2416-46D8-8765-4811F981E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E1B0AA-F96A-48B5-98C6-8AB798F7159E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4AE253-2416-46D8-8765-4811F981E4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6E1B0AA-F96A-48B5-98C6-8AB798F7159E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4AE253-2416-46D8-8765-4811F981E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nagyfodorlilla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office@panonreg.r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33682"/>
          </a:xfrm>
        </p:spPr>
        <p:txBody>
          <a:bodyPr>
            <a:normAutofit/>
          </a:bodyPr>
          <a:lstStyle/>
          <a:p>
            <a:pPr algn="ctr"/>
            <a:r>
              <a:rPr lang="vi-VN" dirty="0" smtClean="0"/>
              <a:t>Rezultati anketiranja građana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-Upitnik-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573016"/>
            <a:ext cx="6764288" cy="1199704"/>
          </a:xfrm>
        </p:spPr>
        <p:txBody>
          <a:bodyPr/>
          <a:lstStyle/>
          <a:p>
            <a:r>
              <a:rPr lang="sr-Latn-RS" dirty="0" smtClean="0"/>
              <a:t>Plan razvoja opštine Senta 2022-2028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Šta pokrenuti u Senti 2022-2028?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Turizam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Infrastruktura</a:t>
            </a:r>
            <a:r>
              <a:rPr lang="en-US" dirty="0" smtClean="0"/>
              <a:t>/</a:t>
            </a:r>
            <a:r>
              <a:rPr lang="en-US" dirty="0" err="1" smtClean="0"/>
              <a:t>Privreda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Izgraditi</a:t>
            </a:r>
            <a:r>
              <a:rPr lang="en-US" sz="1600" dirty="0" smtClean="0"/>
              <a:t> wellness-</a:t>
            </a:r>
            <a:r>
              <a:rPr lang="en-US" sz="1600" dirty="0" err="1" smtClean="0"/>
              <a:t>centar</a:t>
            </a:r>
            <a:endParaRPr lang="sr-Latn-RS" sz="1600" dirty="0" smtClean="0"/>
          </a:p>
          <a:p>
            <a:r>
              <a:rPr lang="en-US" sz="1600" dirty="0" err="1" smtClean="0"/>
              <a:t>Obezbediti</a:t>
            </a:r>
            <a:r>
              <a:rPr lang="en-US" sz="1600" dirty="0" smtClean="0"/>
              <a:t> </a:t>
            </a:r>
            <a:r>
              <a:rPr lang="en-US" sz="1600" dirty="0" err="1" smtClean="0"/>
              <a:t>gradski</a:t>
            </a:r>
            <a:r>
              <a:rPr lang="en-US" sz="1600" dirty="0" smtClean="0"/>
              <a:t> </a:t>
            </a:r>
            <a:r>
              <a:rPr lang="en-US" sz="1600" dirty="0" err="1" smtClean="0"/>
              <a:t>štrand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štrand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Halas </a:t>
            </a:r>
            <a:r>
              <a:rPr lang="en-US" sz="1600" dirty="0" err="1" smtClean="0"/>
              <a:t>čardi</a:t>
            </a:r>
            <a:r>
              <a:rPr lang="en-US" sz="1600" dirty="0" smtClean="0"/>
              <a:t> </a:t>
            </a:r>
            <a:endParaRPr lang="sr-Latn-RS" sz="1600" dirty="0" smtClean="0"/>
          </a:p>
          <a:p>
            <a:r>
              <a:rPr lang="en-US" sz="1600" dirty="0" smtClean="0"/>
              <a:t>Novi </a:t>
            </a:r>
            <a:r>
              <a:rPr lang="en-US" sz="1600" dirty="0" err="1" smtClean="0"/>
              <a:t>zatvoreni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otvoreni</a:t>
            </a:r>
            <a:r>
              <a:rPr lang="en-US" sz="1600" dirty="0" smtClean="0"/>
              <a:t> </a:t>
            </a:r>
            <a:r>
              <a:rPr lang="en-US" sz="1600" dirty="0" err="1" smtClean="0"/>
              <a:t>bazeni</a:t>
            </a:r>
            <a:r>
              <a:rPr lang="en-US" sz="1600" dirty="0" smtClean="0"/>
              <a:t> </a:t>
            </a:r>
            <a:endParaRPr lang="sr-Latn-RS" sz="1600" dirty="0" smtClean="0"/>
          </a:p>
          <a:p>
            <a:r>
              <a:rPr lang="en-US" sz="1600" dirty="0" err="1" smtClean="0"/>
              <a:t>Rečni</a:t>
            </a:r>
            <a:r>
              <a:rPr lang="en-US" sz="1600" dirty="0" smtClean="0"/>
              <a:t> </a:t>
            </a:r>
            <a:r>
              <a:rPr lang="en-US" sz="1600" dirty="0" err="1" smtClean="0"/>
              <a:t>turizam</a:t>
            </a:r>
            <a:r>
              <a:rPr lang="en-US" sz="1600" dirty="0" smtClean="0"/>
              <a:t>/Novi </a:t>
            </a:r>
            <a:r>
              <a:rPr lang="en-US" sz="1600" dirty="0" err="1" smtClean="0"/>
              <a:t>sadržaji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keju</a:t>
            </a:r>
            <a:r>
              <a:rPr lang="en-US" sz="1600" dirty="0" smtClean="0"/>
              <a:t> pored </a:t>
            </a:r>
            <a:r>
              <a:rPr lang="en-US" sz="1600" dirty="0" err="1" smtClean="0"/>
              <a:t>Tise</a:t>
            </a:r>
            <a:r>
              <a:rPr lang="en-US" sz="1600" dirty="0" smtClean="0"/>
              <a:t> </a:t>
            </a:r>
            <a:endParaRPr lang="sr-Latn-RS" sz="1600" dirty="0" smtClean="0"/>
          </a:p>
          <a:p>
            <a:r>
              <a:rPr lang="en-US" sz="1600" dirty="0" err="1" smtClean="0"/>
              <a:t>Bioskop</a:t>
            </a:r>
            <a:r>
              <a:rPr lang="en-US" sz="1600" dirty="0" smtClean="0"/>
              <a:t> </a:t>
            </a:r>
            <a:endParaRPr lang="sr-Latn-RS" sz="1600" dirty="0" smtClean="0"/>
          </a:p>
          <a:p>
            <a:r>
              <a:rPr lang="en-US" sz="1600" dirty="0" err="1" smtClean="0"/>
              <a:t>Izgraditi</a:t>
            </a:r>
            <a:r>
              <a:rPr lang="en-US" sz="1600" dirty="0" smtClean="0"/>
              <a:t> </a:t>
            </a:r>
            <a:r>
              <a:rPr lang="en-US" sz="1600" dirty="0" err="1" smtClean="0"/>
              <a:t>Biciklističku</a:t>
            </a:r>
            <a:r>
              <a:rPr lang="en-US" sz="1600" dirty="0" smtClean="0"/>
              <a:t> </a:t>
            </a:r>
            <a:r>
              <a:rPr lang="en-US" sz="1600" dirty="0" err="1" smtClean="0"/>
              <a:t>stazu</a:t>
            </a:r>
            <a:endParaRPr lang="sr-Latn-RS" sz="1600" dirty="0" smtClean="0"/>
          </a:p>
          <a:p>
            <a:r>
              <a:rPr lang="en-US" sz="1600" dirty="0" err="1" smtClean="0"/>
              <a:t>Dečija</a:t>
            </a:r>
            <a:r>
              <a:rPr lang="en-US" sz="1600" dirty="0" smtClean="0"/>
              <a:t> </a:t>
            </a:r>
            <a:r>
              <a:rPr lang="en-US" sz="1600" dirty="0" err="1" smtClean="0"/>
              <a:t>igrališta</a:t>
            </a:r>
            <a:r>
              <a:rPr lang="en-US" sz="1600" dirty="0" smtClean="0"/>
              <a:t> </a:t>
            </a:r>
            <a:endParaRPr lang="sr-Latn-RS" sz="1600" dirty="0" smtClean="0"/>
          </a:p>
          <a:p>
            <a:r>
              <a:rPr lang="en-US" sz="1600" dirty="0" smtClean="0"/>
              <a:t>Skateboard </a:t>
            </a:r>
            <a:r>
              <a:rPr lang="en-US" sz="1600" dirty="0" err="1" smtClean="0"/>
              <a:t>teren</a:t>
            </a:r>
            <a:r>
              <a:rPr lang="en-US" sz="1600" dirty="0" smtClean="0"/>
              <a:t> </a:t>
            </a:r>
            <a:endParaRPr lang="sr-Latn-RS" sz="1600" dirty="0" smtClean="0"/>
          </a:p>
          <a:p>
            <a:r>
              <a:rPr lang="en-US" sz="1600" dirty="0" err="1" smtClean="0"/>
              <a:t>Sprave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vežbanje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otvorenom</a:t>
            </a:r>
            <a:r>
              <a:rPr lang="en-US" sz="1600" dirty="0" smtClean="0"/>
              <a:t> </a:t>
            </a:r>
            <a:endParaRPr lang="sr-Latn-RS" sz="1600" dirty="0" smtClean="0"/>
          </a:p>
          <a:p>
            <a:r>
              <a:rPr lang="en-US" sz="1600" dirty="0" err="1" smtClean="0"/>
              <a:t>Kampovanje</a:t>
            </a:r>
            <a:r>
              <a:rPr lang="en-US" sz="1600" dirty="0" smtClean="0"/>
              <a:t> u </a:t>
            </a:r>
            <a:r>
              <a:rPr lang="en-US" sz="1600" dirty="0" err="1" smtClean="0"/>
              <a:t>Narodnoj</a:t>
            </a:r>
            <a:r>
              <a:rPr lang="en-US" sz="1600" dirty="0" smtClean="0"/>
              <a:t> </a:t>
            </a:r>
            <a:r>
              <a:rPr lang="en-US" sz="1600" dirty="0" err="1" smtClean="0"/>
              <a:t>bašti</a:t>
            </a:r>
            <a:r>
              <a:rPr lang="en-US" sz="1600" dirty="0" smtClean="0"/>
              <a:t> </a:t>
            </a:r>
            <a:endParaRPr lang="sr-Latn-RS" sz="1600" dirty="0" smtClean="0"/>
          </a:p>
          <a:p>
            <a:r>
              <a:rPr lang="en-US" sz="1600" dirty="0" err="1" smtClean="0"/>
              <a:t>Seoski</a:t>
            </a:r>
            <a:r>
              <a:rPr lang="en-US" sz="1600" dirty="0" smtClean="0"/>
              <a:t> </a:t>
            </a:r>
            <a:r>
              <a:rPr lang="en-US" sz="1600" dirty="0" err="1" smtClean="0"/>
              <a:t>turizam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Nove</a:t>
            </a:r>
            <a:r>
              <a:rPr lang="en-US" sz="1600" dirty="0" smtClean="0"/>
              <a:t> </a:t>
            </a:r>
            <a:r>
              <a:rPr lang="en-US" sz="1600" dirty="0" err="1" smtClean="0"/>
              <a:t>fabrike</a:t>
            </a:r>
            <a:endParaRPr lang="sr-Latn-RS" sz="1600" dirty="0" smtClean="0"/>
          </a:p>
          <a:p>
            <a:r>
              <a:rPr lang="en-US" sz="1600" dirty="0" err="1" smtClean="0"/>
              <a:t>Održavanje</a:t>
            </a:r>
            <a:r>
              <a:rPr lang="en-US" sz="1600" dirty="0" smtClean="0"/>
              <a:t> </a:t>
            </a:r>
            <a:r>
              <a:rPr lang="en-US" sz="1600" dirty="0" err="1" smtClean="0"/>
              <a:t>mosta</a:t>
            </a:r>
            <a:endParaRPr lang="sr-Latn-RS" sz="1600" dirty="0" smtClean="0"/>
          </a:p>
          <a:p>
            <a:r>
              <a:rPr lang="en-US" sz="1600" dirty="0" err="1" smtClean="0"/>
              <a:t>Asfaltiranje</a:t>
            </a:r>
            <a:r>
              <a:rPr lang="en-US" sz="1600" dirty="0" smtClean="0"/>
              <a:t> </a:t>
            </a:r>
            <a:r>
              <a:rPr lang="en-US" sz="1600" dirty="0" err="1" smtClean="0"/>
              <a:t>ulica</a:t>
            </a:r>
            <a:r>
              <a:rPr lang="en-US" sz="1600" dirty="0" smtClean="0"/>
              <a:t> </a:t>
            </a:r>
            <a:endParaRPr lang="sr-Latn-RS" sz="1600" dirty="0" smtClean="0"/>
          </a:p>
          <a:p>
            <a:r>
              <a:rPr lang="en-US" sz="1600" dirty="0" err="1" smtClean="0"/>
              <a:t>Javna</a:t>
            </a:r>
            <a:r>
              <a:rPr lang="en-US" sz="1600" dirty="0" smtClean="0"/>
              <a:t> </a:t>
            </a:r>
            <a:r>
              <a:rPr lang="en-US" sz="1600" dirty="0" err="1" smtClean="0"/>
              <a:t>rasveta</a:t>
            </a:r>
            <a:r>
              <a:rPr lang="en-US" sz="1600" dirty="0" smtClean="0"/>
              <a:t> </a:t>
            </a:r>
            <a:endParaRPr lang="sr-Latn-RS" sz="1600" dirty="0" smtClean="0"/>
          </a:p>
          <a:p>
            <a:r>
              <a:rPr lang="en-US" sz="1600" dirty="0" err="1" smtClean="0"/>
              <a:t>Obnoviti</a:t>
            </a:r>
            <a:r>
              <a:rPr lang="en-US" sz="1600" dirty="0" smtClean="0"/>
              <a:t> </a:t>
            </a:r>
            <a:r>
              <a:rPr lang="sr-Latn-RS" sz="1600" dirty="0" err="1" smtClean="0"/>
              <a:t>z</a:t>
            </a:r>
            <a:r>
              <a:rPr lang="en-US" sz="1600" dirty="0" err="1" smtClean="0"/>
              <a:t>elenu</a:t>
            </a:r>
            <a:r>
              <a:rPr lang="en-US" sz="1600" dirty="0" smtClean="0"/>
              <a:t> </a:t>
            </a:r>
            <a:r>
              <a:rPr lang="en-US" sz="1600" dirty="0" err="1" smtClean="0"/>
              <a:t>pijacu</a:t>
            </a:r>
            <a:endParaRPr lang="sr-Latn-RS" sz="1600" dirty="0" smtClean="0"/>
          </a:p>
          <a:p>
            <a:r>
              <a:rPr lang="en-US" sz="1600" dirty="0" err="1" smtClean="0"/>
              <a:t>Obezbediti</a:t>
            </a:r>
            <a:r>
              <a:rPr lang="en-US" sz="1600" dirty="0" smtClean="0"/>
              <a:t> </a:t>
            </a:r>
            <a:r>
              <a:rPr lang="en-US" sz="1600" dirty="0" err="1" smtClean="0"/>
              <a:t>gradski</a:t>
            </a:r>
            <a:r>
              <a:rPr lang="en-US" sz="1600" dirty="0" smtClean="0"/>
              <a:t> </a:t>
            </a:r>
            <a:r>
              <a:rPr lang="en-US" sz="1600" dirty="0" err="1" smtClean="0"/>
              <a:t>toalet</a:t>
            </a:r>
            <a:r>
              <a:rPr lang="en-US" sz="1600" dirty="0" smtClean="0"/>
              <a:t> </a:t>
            </a:r>
            <a:endParaRPr lang="sr-Latn-RS" sz="1600" dirty="0" smtClean="0"/>
          </a:p>
          <a:p>
            <a:r>
              <a:rPr lang="en-US" sz="1600" dirty="0" err="1" smtClean="0"/>
              <a:t>Kanalizacija</a:t>
            </a:r>
            <a:r>
              <a:rPr lang="en-US" sz="1600" dirty="0" smtClean="0"/>
              <a:t>, </a:t>
            </a:r>
            <a:r>
              <a:rPr lang="en-US" sz="1600" dirty="0" err="1" smtClean="0"/>
              <a:t>vodovodna</a:t>
            </a:r>
            <a:r>
              <a:rPr lang="en-US" sz="1600" dirty="0" smtClean="0"/>
              <a:t> </a:t>
            </a:r>
            <a:r>
              <a:rPr lang="en-US" sz="1600" dirty="0" err="1" smtClean="0"/>
              <a:t>mreža</a:t>
            </a:r>
            <a:endParaRPr lang="sr-Latn-RS" sz="1600" dirty="0" smtClean="0"/>
          </a:p>
          <a:p>
            <a:r>
              <a:rPr lang="en-US" sz="1600" dirty="0" smtClean="0"/>
              <a:t>Luka </a:t>
            </a:r>
            <a:endParaRPr lang="sr-Latn-RS" sz="1600" dirty="0" smtClean="0"/>
          </a:p>
          <a:p>
            <a:r>
              <a:rPr lang="en-US" sz="1600" dirty="0" err="1" smtClean="0"/>
              <a:t>Organska</a:t>
            </a:r>
            <a:r>
              <a:rPr lang="en-US" sz="1600" dirty="0" smtClean="0"/>
              <a:t> </a:t>
            </a:r>
            <a:r>
              <a:rPr lang="en-US" sz="1600" dirty="0" err="1" smtClean="0"/>
              <a:t>poljoprivredna</a:t>
            </a:r>
            <a:r>
              <a:rPr lang="en-US" sz="1600" dirty="0" smtClean="0"/>
              <a:t> </a:t>
            </a:r>
            <a:r>
              <a:rPr lang="en-US" sz="1600" dirty="0" err="1" smtClean="0"/>
              <a:t>proizvodnja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Zaštita</a:t>
            </a:r>
            <a:r>
              <a:rPr lang="en-US" dirty="0" smtClean="0"/>
              <a:t> </a:t>
            </a:r>
            <a:r>
              <a:rPr lang="en-US" dirty="0" err="1" smtClean="0"/>
              <a:t>živ</a:t>
            </a:r>
            <a:r>
              <a:rPr lang="sr-Latn-RS" dirty="0" smtClean="0"/>
              <a:t>otne </a:t>
            </a:r>
            <a:r>
              <a:rPr lang="en-US" dirty="0" err="1" smtClean="0"/>
              <a:t>sr</a:t>
            </a:r>
            <a:r>
              <a:rPr lang="sr-Latn-RS" dirty="0" smtClean="0"/>
              <a:t>edine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Manifestacije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Čistoća</a:t>
            </a:r>
            <a:r>
              <a:rPr lang="en-US" sz="1600" dirty="0" smtClean="0"/>
              <a:t> </a:t>
            </a:r>
            <a:endParaRPr lang="sr-Latn-RS" sz="1600" dirty="0" smtClean="0"/>
          </a:p>
          <a:p>
            <a:r>
              <a:rPr lang="en-US" sz="1600" dirty="0" err="1" smtClean="0"/>
              <a:t>Selektiranje</a:t>
            </a:r>
            <a:r>
              <a:rPr lang="en-US" sz="1600" dirty="0" smtClean="0"/>
              <a:t> </a:t>
            </a:r>
            <a:r>
              <a:rPr lang="en-US" sz="1600" dirty="0" err="1" smtClean="0"/>
              <a:t>otpada</a:t>
            </a:r>
            <a:r>
              <a:rPr lang="en-US" sz="1600" dirty="0" smtClean="0"/>
              <a:t> </a:t>
            </a:r>
            <a:endParaRPr lang="sr-Latn-RS" sz="1600" dirty="0" smtClean="0"/>
          </a:p>
          <a:p>
            <a:r>
              <a:rPr lang="en-US" sz="1600" dirty="0" err="1" smtClean="0"/>
              <a:t>Zasaditi</a:t>
            </a:r>
            <a:r>
              <a:rPr lang="en-US" sz="1600" dirty="0" smtClean="0"/>
              <a:t> </a:t>
            </a:r>
            <a:r>
              <a:rPr lang="en-US" sz="1600" dirty="0" err="1" smtClean="0"/>
              <a:t>drva</a:t>
            </a:r>
            <a:r>
              <a:rPr lang="en-US" sz="1600" dirty="0" smtClean="0"/>
              <a:t> </a:t>
            </a:r>
            <a:endParaRPr lang="sr-Latn-RS" sz="1600" dirty="0" smtClean="0"/>
          </a:p>
          <a:p>
            <a:r>
              <a:rPr lang="en-US" sz="1600" dirty="0" err="1" smtClean="0"/>
              <a:t>Mogućnosti</a:t>
            </a:r>
            <a:r>
              <a:rPr lang="en-US" sz="1600" dirty="0" smtClean="0"/>
              <a:t> </a:t>
            </a:r>
            <a:r>
              <a:rPr lang="en-US" sz="1600" dirty="0" err="1" smtClean="0"/>
              <a:t>iskorišćavanja</a:t>
            </a:r>
            <a:r>
              <a:rPr lang="en-US" sz="1600" dirty="0" smtClean="0"/>
              <a:t> </a:t>
            </a:r>
            <a:r>
              <a:rPr lang="en-US" sz="1600" dirty="0" err="1" smtClean="0"/>
              <a:t>solarne</a:t>
            </a:r>
            <a:r>
              <a:rPr lang="en-US" sz="1600" dirty="0" smtClean="0"/>
              <a:t> </a:t>
            </a:r>
            <a:r>
              <a:rPr lang="en-US" sz="1600" dirty="0" err="1" smtClean="0"/>
              <a:t>energije</a:t>
            </a:r>
            <a:r>
              <a:rPr lang="en-US" sz="1600" dirty="0" smtClean="0"/>
              <a:t> </a:t>
            </a:r>
            <a:endParaRPr lang="sr-Latn-RS" sz="1600" dirty="0" smtClean="0"/>
          </a:p>
          <a:p>
            <a:r>
              <a:rPr lang="en-US" sz="1600" dirty="0" err="1" smtClean="0"/>
              <a:t>Zaštita</a:t>
            </a:r>
            <a:r>
              <a:rPr lang="en-US" sz="1600" dirty="0" smtClean="0"/>
              <a:t> </a:t>
            </a:r>
            <a:r>
              <a:rPr lang="en-US" sz="1600" dirty="0" err="1" smtClean="0"/>
              <a:t>životinja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Festival </a:t>
            </a:r>
            <a:r>
              <a:rPr lang="en-US" sz="1600" dirty="0" err="1" smtClean="0"/>
              <a:t>gastronomije</a:t>
            </a:r>
            <a:endParaRPr lang="sr-Latn-RS" sz="1600" dirty="0" smtClean="0"/>
          </a:p>
          <a:p>
            <a:r>
              <a:rPr lang="en-US" sz="1600" dirty="0" err="1" smtClean="0"/>
              <a:t>Igra</a:t>
            </a:r>
            <a:r>
              <a:rPr lang="en-US" sz="1600" dirty="0" smtClean="0"/>
              <a:t> </a:t>
            </a:r>
            <a:r>
              <a:rPr lang="en-US" sz="1600" dirty="0" err="1" smtClean="0"/>
              <a:t>bez</a:t>
            </a:r>
            <a:r>
              <a:rPr lang="en-US" sz="1600" dirty="0" smtClean="0"/>
              <a:t> </a:t>
            </a:r>
            <a:r>
              <a:rPr lang="en-US" sz="1600" dirty="0" err="1" smtClean="0"/>
              <a:t>granice</a:t>
            </a:r>
            <a:r>
              <a:rPr lang="en-US" sz="1600" dirty="0" smtClean="0"/>
              <a:t>/</a:t>
            </a:r>
            <a:r>
              <a:rPr lang="en-US" sz="1600" dirty="0" err="1" smtClean="0"/>
              <a:t>Letnje</a:t>
            </a:r>
            <a:r>
              <a:rPr lang="en-US" sz="1600" dirty="0" smtClean="0"/>
              <a:t> </a:t>
            </a:r>
            <a:r>
              <a:rPr lang="en-US" sz="1600" dirty="0" err="1" smtClean="0"/>
              <a:t>omladinske</a:t>
            </a:r>
            <a:r>
              <a:rPr lang="en-US" sz="1600" dirty="0" smtClean="0"/>
              <a:t> </a:t>
            </a:r>
            <a:r>
              <a:rPr lang="en-US" sz="1600" dirty="0" err="1" smtClean="0"/>
              <a:t>igre</a:t>
            </a:r>
            <a:endParaRPr lang="sr-Latn-RS" sz="1600" dirty="0" smtClean="0"/>
          </a:p>
          <a:p>
            <a:r>
              <a:rPr lang="en-US" sz="1600" dirty="0" err="1" smtClean="0"/>
              <a:t>Manifestacije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porodice</a:t>
            </a:r>
            <a:r>
              <a:rPr lang="en-US" sz="1600" dirty="0" smtClean="0"/>
              <a:t> </a:t>
            </a:r>
            <a:endParaRPr lang="sr-Latn-RS" sz="1600" dirty="0" smtClean="0"/>
          </a:p>
          <a:p>
            <a:r>
              <a:rPr lang="en-US" sz="1600" dirty="0" err="1" smtClean="0"/>
              <a:t>Proslava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1.maj </a:t>
            </a:r>
            <a:endParaRPr lang="sr-Latn-RS" sz="1600" dirty="0" smtClean="0"/>
          </a:p>
          <a:p>
            <a:r>
              <a:rPr lang="en-US" sz="1600" dirty="0" err="1" smtClean="0"/>
              <a:t>Diskoteka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otvorenom</a:t>
            </a:r>
            <a:endParaRPr lang="sr-Latn-RS" sz="1600" dirty="0" smtClean="0"/>
          </a:p>
          <a:p>
            <a:r>
              <a:rPr lang="en-US" sz="1600" dirty="0" err="1" smtClean="0"/>
              <a:t>Humanitarni</a:t>
            </a:r>
            <a:r>
              <a:rPr lang="en-US" sz="1600" dirty="0" smtClean="0"/>
              <a:t> </a:t>
            </a:r>
            <a:r>
              <a:rPr lang="en-US" sz="1600" dirty="0" err="1" smtClean="0"/>
              <a:t>programi</a:t>
            </a:r>
            <a:endParaRPr lang="sr-Latn-RS" sz="1600" dirty="0" smtClean="0"/>
          </a:p>
          <a:p>
            <a:r>
              <a:rPr lang="en-US" sz="1600" dirty="0" err="1" smtClean="0"/>
              <a:t>Tradicionalni</a:t>
            </a:r>
            <a:r>
              <a:rPr lang="en-US" sz="1600" dirty="0" smtClean="0"/>
              <a:t>  </a:t>
            </a:r>
            <a:r>
              <a:rPr lang="en-US" sz="1600" dirty="0" err="1" smtClean="0"/>
              <a:t>programi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Socijalna</a:t>
            </a:r>
            <a:r>
              <a:rPr lang="en-US" dirty="0" smtClean="0"/>
              <a:t> </a:t>
            </a:r>
            <a:r>
              <a:rPr lang="en-US" dirty="0" err="1" smtClean="0"/>
              <a:t>zaštita</a:t>
            </a:r>
            <a:r>
              <a:rPr lang="en-US" dirty="0" smtClean="0"/>
              <a:t>/</a:t>
            </a:r>
            <a:r>
              <a:rPr lang="en-US" dirty="0" err="1" smtClean="0"/>
              <a:t>Zdravlje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Sport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Programi</a:t>
            </a:r>
            <a:r>
              <a:rPr lang="en-US" sz="1600" dirty="0" smtClean="0"/>
              <a:t> </a:t>
            </a:r>
            <a:r>
              <a:rPr lang="en-US" sz="1600" dirty="0" err="1" smtClean="0"/>
              <a:t>podrške</a:t>
            </a:r>
            <a:r>
              <a:rPr lang="en-US" sz="1600" dirty="0" smtClean="0"/>
              <a:t> </a:t>
            </a:r>
            <a:r>
              <a:rPr lang="en-US" sz="1600" dirty="0" err="1" smtClean="0"/>
              <a:t>mentalne</a:t>
            </a:r>
            <a:r>
              <a:rPr lang="en-US" sz="1600" dirty="0" smtClean="0"/>
              <a:t> </a:t>
            </a:r>
            <a:r>
              <a:rPr lang="en-US" sz="1600" dirty="0" err="1" smtClean="0"/>
              <a:t>higijene</a:t>
            </a:r>
            <a:r>
              <a:rPr lang="en-US" sz="1600" dirty="0" smtClean="0"/>
              <a:t>  </a:t>
            </a:r>
            <a:endParaRPr lang="sr-Latn-RS" sz="1600" dirty="0" smtClean="0"/>
          </a:p>
          <a:p>
            <a:r>
              <a:rPr lang="en-US" sz="1600" dirty="0" err="1" smtClean="0"/>
              <a:t>Uvesti</a:t>
            </a:r>
            <a:r>
              <a:rPr lang="en-US" sz="1600" dirty="0" smtClean="0"/>
              <a:t> </a:t>
            </a:r>
            <a:r>
              <a:rPr lang="en-US" sz="1600" dirty="0" err="1" smtClean="0"/>
              <a:t>programe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javni</a:t>
            </a:r>
            <a:r>
              <a:rPr lang="en-US" sz="1600" dirty="0" smtClean="0"/>
              <a:t> </a:t>
            </a:r>
            <a:r>
              <a:rPr lang="en-US" sz="1600" dirty="0" err="1" smtClean="0"/>
              <a:t>rad</a:t>
            </a:r>
            <a:r>
              <a:rPr lang="en-US" sz="1600" dirty="0" smtClean="0"/>
              <a:t> </a:t>
            </a:r>
            <a:endParaRPr lang="sr-Latn-RS" sz="1600" dirty="0" smtClean="0"/>
          </a:p>
          <a:p>
            <a:r>
              <a:rPr lang="en-US" sz="1600" dirty="0" smtClean="0"/>
              <a:t>Dom </a:t>
            </a:r>
            <a:r>
              <a:rPr lang="en-US" sz="1600" dirty="0" err="1" smtClean="0"/>
              <a:t>za</a:t>
            </a:r>
            <a:r>
              <a:rPr lang="en-US" sz="1600" dirty="0" smtClean="0"/>
              <a:t> stare </a:t>
            </a:r>
            <a:endParaRPr lang="sr-Latn-RS" sz="1600" dirty="0" smtClean="0"/>
          </a:p>
          <a:p>
            <a:r>
              <a:rPr lang="en-US" sz="1600" dirty="0" err="1" smtClean="0"/>
              <a:t>Radionice</a:t>
            </a:r>
            <a:r>
              <a:rPr lang="en-US" sz="1600" dirty="0" smtClean="0"/>
              <a:t>, </a:t>
            </a:r>
            <a:r>
              <a:rPr lang="en-US" sz="1600" dirty="0" err="1" smtClean="0"/>
              <a:t>podrška</a:t>
            </a:r>
            <a:r>
              <a:rPr lang="en-US" sz="1600" dirty="0" smtClean="0"/>
              <a:t> </a:t>
            </a:r>
            <a:r>
              <a:rPr lang="en-US" sz="1600" dirty="0" err="1" smtClean="0"/>
              <a:t>ljudima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zdravstvenim</a:t>
            </a:r>
            <a:r>
              <a:rPr lang="en-US" sz="1600" dirty="0" smtClean="0"/>
              <a:t>  </a:t>
            </a:r>
            <a:r>
              <a:rPr lang="en-US" sz="1600" dirty="0" err="1" smtClean="0"/>
              <a:t>problemima</a:t>
            </a:r>
            <a:r>
              <a:rPr lang="en-US" sz="1600" dirty="0" smtClean="0"/>
              <a:t> </a:t>
            </a:r>
            <a:r>
              <a:rPr lang="en-US" sz="1600" dirty="0" err="1" smtClean="0"/>
              <a:t>prema</a:t>
            </a:r>
            <a:r>
              <a:rPr lang="en-US" sz="1600" dirty="0" smtClean="0"/>
              <a:t> </a:t>
            </a:r>
            <a:r>
              <a:rPr lang="en-US" sz="1600" dirty="0" err="1" smtClean="0"/>
              <a:t>prirodi</a:t>
            </a:r>
            <a:r>
              <a:rPr lang="en-US" sz="1600" dirty="0" smtClean="0"/>
              <a:t> </a:t>
            </a:r>
            <a:r>
              <a:rPr lang="en-US" sz="1600" dirty="0" err="1" smtClean="0"/>
              <a:t>problema</a:t>
            </a:r>
            <a:r>
              <a:rPr lang="en-US" sz="1600" dirty="0" smtClean="0"/>
              <a:t> (</a:t>
            </a:r>
            <a:r>
              <a:rPr lang="en-US" sz="1600" dirty="0" err="1" smtClean="0"/>
              <a:t>gojaznost</a:t>
            </a:r>
            <a:r>
              <a:rPr lang="en-US" sz="1600" dirty="0" smtClean="0"/>
              <a:t>, </a:t>
            </a:r>
            <a:r>
              <a:rPr lang="en-US" sz="1600" dirty="0" err="1" smtClean="0"/>
              <a:t>rak</a:t>
            </a:r>
            <a:r>
              <a:rPr lang="en-US" sz="1600" dirty="0" smtClean="0"/>
              <a:t>, </a:t>
            </a:r>
            <a:r>
              <a:rPr lang="en-US" sz="1600" dirty="0" err="1" smtClean="0"/>
              <a:t>plodnost</a:t>
            </a:r>
            <a:r>
              <a:rPr lang="en-US" sz="1600" dirty="0" smtClean="0"/>
              <a:t>...)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Akademija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pliva</a:t>
            </a:r>
            <a:r>
              <a:rPr lang="sr-Latn-RS" sz="1600" dirty="0" smtClean="0"/>
              <a:t>če</a:t>
            </a:r>
            <a:endParaRPr lang="en-US" sz="1600" dirty="0" smtClean="0"/>
          </a:p>
          <a:p>
            <a:r>
              <a:rPr lang="pl-PL" sz="1600" dirty="0" smtClean="0"/>
              <a:t>Ulagati u sportsku infrastrukturu</a:t>
            </a:r>
          </a:p>
          <a:p>
            <a:r>
              <a:rPr lang="pl-PL" sz="1600" dirty="0" smtClean="0"/>
              <a:t>Sportski programi </a:t>
            </a:r>
          </a:p>
          <a:p>
            <a:r>
              <a:rPr lang="pl-PL" sz="1600" dirty="0" smtClean="0"/>
              <a:t>Sportove učiniti popularnim</a:t>
            </a:r>
          </a:p>
          <a:p>
            <a:r>
              <a:rPr lang="pl-PL" sz="1600" dirty="0" smtClean="0"/>
              <a:t>Kuglana</a:t>
            </a:r>
          </a:p>
          <a:p>
            <a:r>
              <a:rPr lang="pl-PL" sz="1600" dirty="0" smtClean="0"/>
              <a:t>Klizalište zimi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Obrazovanje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Ostalo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vi-VN" sz="1600" dirty="0" smtClean="0"/>
              <a:t>Obrazovanje odraslih </a:t>
            </a:r>
            <a:endParaRPr lang="sr-Latn-RS" sz="1600" dirty="0" smtClean="0"/>
          </a:p>
          <a:p>
            <a:r>
              <a:rPr lang="vi-VN" sz="1600" dirty="0" smtClean="0"/>
              <a:t>Obrazovanje građana </a:t>
            </a:r>
            <a:endParaRPr lang="sr-Latn-RS" sz="1600" dirty="0" smtClean="0"/>
          </a:p>
          <a:p>
            <a:r>
              <a:rPr lang="vi-VN" sz="1600" dirty="0" smtClean="0"/>
              <a:t>Dualno obrazovanje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vi-VN" sz="1600" dirty="0" smtClean="0"/>
              <a:t>Dijalog između privrednika i predstavnika opštine</a:t>
            </a:r>
            <a:endParaRPr lang="sr-Latn-RS" sz="1600" dirty="0" smtClean="0"/>
          </a:p>
          <a:p>
            <a:r>
              <a:rPr lang="vi-VN" sz="1600" dirty="0" smtClean="0"/>
              <a:t>Stručnost vs. Politika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Kako izgleda Senta u 2028-oj godini?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528" y="1412776"/>
          <a:ext cx="82809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4800"/>
            <a:ext cx="216058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63888" y="4581128"/>
            <a:ext cx="4953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u="sng" dirty="0" err="1"/>
              <a:t>Senta</a:t>
            </a:r>
            <a:r>
              <a:rPr lang="en-US" altLang="en-US" u="sng" dirty="0"/>
              <a:t>:</a:t>
            </a:r>
          </a:p>
          <a:p>
            <a:endParaRPr lang="sr-Latn-RS" altLang="en-US" dirty="0" smtClean="0"/>
          </a:p>
          <a:p>
            <a:r>
              <a:rPr lang="sr-Latn-RS" altLang="en-US" dirty="0" smtClean="0"/>
              <a:t>Lila Nađ Fodor</a:t>
            </a:r>
            <a:endParaRPr lang="en-US" altLang="en-US" dirty="0"/>
          </a:p>
          <a:p>
            <a:r>
              <a:rPr lang="en-US" altLang="en-US" dirty="0"/>
              <a:t>Tel: +381-63-537-241</a:t>
            </a:r>
          </a:p>
          <a:p>
            <a:r>
              <a:rPr lang="en-US" altLang="en-US" dirty="0" err="1"/>
              <a:t>Adresa</a:t>
            </a:r>
            <a:r>
              <a:rPr lang="en-US" altLang="en-US" dirty="0"/>
              <a:t>: </a:t>
            </a:r>
            <a:r>
              <a:rPr lang="en-US" altLang="en-US" dirty="0" err="1"/>
              <a:t>Glavni</a:t>
            </a:r>
            <a:r>
              <a:rPr lang="en-US" altLang="en-US" dirty="0"/>
              <a:t> </a:t>
            </a:r>
            <a:r>
              <a:rPr lang="en-US" altLang="en-US" dirty="0" err="1"/>
              <a:t>trg</a:t>
            </a:r>
            <a:r>
              <a:rPr lang="en-US" altLang="en-US" dirty="0"/>
              <a:t> br. 1, </a:t>
            </a:r>
            <a:r>
              <a:rPr lang="en-US" altLang="en-US" dirty="0" err="1"/>
              <a:t>kancelarija</a:t>
            </a:r>
            <a:r>
              <a:rPr lang="en-US" altLang="en-US" dirty="0"/>
              <a:t> 78</a:t>
            </a:r>
          </a:p>
          <a:p>
            <a:r>
              <a:rPr lang="en-US" altLang="en-US" dirty="0"/>
              <a:t>e-mail: </a:t>
            </a:r>
            <a:r>
              <a:rPr lang="en-US" altLang="en-US" dirty="0">
                <a:hlinkClick r:id="rId3"/>
              </a:rPr>
              <a:t>nagyfodorlilla@gmail.com</a:t>
            </a:r>
            <a:endParaRPr lang="en-US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63888" y="4221088"/>
            <a:ext cx="1655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 err="1"/>
              <a:t>Predstavništvo</a:t>
            </a:r>
            <a:r>
              <a:rPr lang="en-US" altLang="en-US" b="1" dirty="0"/>
              <a:t>:</a:t>
            </a:r>
            <a:endParaRPr lang="en-US" alt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5536" y="1700808"/>
            <a:ext cx="49530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u="sng" dirty="0"/>
              <a:t>Subotica:</a:t>
            </a:r>
          </a:p>
          <a:p>
            <a:endParaRPr lang="en-US" altLang="en-US" u="sng" dirty="0"/>
          </a:p>
          <a:p>
            <a:r>
              <a:rPr lang="en-US" altLang="en-US" dirty="0"/>
              <a:t>RRA </a:t>
            </a:r>
            <a:r>
              <a:rPr lang="en-US" altLang="en-US" dirty="0" err="1"/>
              <a:t>Panonreg</a:t>
            </a:r>
            <a:r>
              <a:rPr lang="en-US" altLang="en-US" dirty="0"/>
              <a:t> </a:t>
            </a:r>
            <a:r>
              <a:rPr lang="en-US" altLang="en-US" dirty="0" err="1"/>
              <a:t>d.o.o</a:t>
            </a:r>
            <a:r>
              <a:rPr lang="en-US" altLang="en-US" dirty="0"/>
              <a:t>. Subotica</a:t>
            </a:r>
          </a:p>
          <a:p>
            <a:r>
              <a:rPr lang="en-US" altLang="en-US" dirty="0"/>
              <a:t>Tel: +381-24-554-107</a:t>
            </a:r>
          </a:p>
          <a:p>
            <a:r>
              <a:rPr lang="en-US" altLang="en-US" dirty="0" err="1"/>
              <a:t>Adresa</a:t>
            </a:r>
            <a:r>
              <a:rPr lang="en-US" altLang="en-US" dirty="0"/>
              <a:t>: </a:t>
            </a:r>
            <a:r>
              <a:rPr lang="en-US" altLang="en-US" dirty="0" err="1"/>
              <a:t>Trg</a:t>
            </a:r>
            <a:r>
              <a:rPr lang="en-US" altLang="en-US" dirty="0"/>
              <a:t> Cara </a:t>
            </a:r>
            <a:r>
              <a:rPr lang="en-US" altLang="en-US" dirty="0" err="1"/>
              <a:t>Jovana</a:t>
            </a:r>
            <a:r>
              <a:rPr lang="en-US" altLang="en-US" dirty="0"/>
              <a:t> 15</a:t>
            </a:r>
          </a:p>
          <a:p>
            <a:r>
              <a:rPr lang="en-US" altLang="en-US" dirty="0"/>
              <a:t>e-mail: </a:t>
            </a:r>
            <a:r>
              <a:rPr lang="en-US" altLang="en-US" dirty="0">
                <a:hlinkClick r:id="rId4"/>
              </a:rPr>
              <a:t>office@panonreg.rs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5112568"/>
          </a:xfrm>
        </p:spPr>
        <p:txBody>
          <a:bodyPr>
            <a:normAutofit/>
          </a:bodyPr>
          <a:lstStyle/>
          <a:p>
            <a:r>
              <a:rPr lang="sr-Latn-RS" sz="2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 anketiranja: 31.08-15.09.2021.</a:t>
            </a:r>
          </a:p>
          <a:p>
            <a:r>
              <a:rPr lang="sr-Latn-RS" sz="2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Promocija anketiranja: </a:t>
            </a:r>
          </a:p>
          <a:p>
            <a:pPr marL="624078" indent="-514350" algn="just">
              <a:buNone/>
            </a:pPr>
            <a:r>
              <a:rPr lang="sr-Latn-RS" sz="2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web stranica </a:t>
            </a:r>
          </a:p>
          <a:p>
            <a:pPr marL="624078" indent="-514350" algn="just">
              <a:buNone/>
            </a:pPr>
            <a:r>
              <a:rPr lang="sr-Latn-RS" sz="2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sr-Latn-RS" sz="2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adio No Limit </a:t>
            </a:r>
          </a:p>
          <a:p>
            <a:pPr marL="624078" indent="-514350" algn="just">
              <a:buNone/>
            </a:pPr>
            <a:r>
              <a:rPr lang="sr-Latn-RS" sz="2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sr-Latn-RS" sz="2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acebook </a:t>
            </a:r>
          </a:p>
          <a:p>
            <a:r>
              <a:rPr lang="sr-Latn-RS" sz="2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Ukupan b</a:t>
            </a:r>
            <a:r>
              <a:rPr lang="en-US" sz="25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roj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popunjenih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anketa</a:t>
            </a:r>
            <a:r>
              <a:rPr lang="sr-Latn-RS" sz="2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377</a:t>
            </a:r>
          </a:p>
          <a:p>
            <a:r>
              <a:rPr lang="sr-Latn-RS" sz="2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Forma : Google on-line upitnik</a:t>
            </a:r>
          </a:p>
          <a:p>
            <a:r>
              <a:rPr lang="sr-Latn-RS" sz="2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Način popunjavanja: klik </a:t>
            </a:r>
            <a:r>
              <a:rPr lang="sr-Latn-RS" sz="2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opcija/unos  odgovora </a:t>
            </a:r>
            <a:endParaRPr lang="sr-Latn-RS" sz="25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sz="2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Jezik anketa: HU/SRP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563662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7 Pitanja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015595" cy="567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9420"/>
            <a:ext cx="4208277" cy="59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700" dirty="0" smtClean="0"/>
              <a:t>Jezik </a:t>
            </a:r>
            <a:r>
              <a:rPr lang="sr-Latn-RS" sz="3700" dirty="0" smtClean="0"/>
              <a:t>popunjenih anketa</a:t>
            </a:r>
            <a:endParaRPr lang="en-US" sz="3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700" dirty="0" smtClean="0"/>
              <a:t>Pol ispitanika</a:t>
            </a:r>
            <a:endParaRPr lang="en-US" sz="3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700" dirty="0" smtClean="0"/>
              <a:t>U opštini Senta...</a:t>
            </a:r>
            <a:endParaRPr lang="en-US" sz="3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700" dirty="0" smtClean="0"/>
              <a:t>Zanimanje</a:t>
            </a:r>
            <a:endParaRPr lang="en-US" sz="3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700" dirty="0" smtClean="0"/>
              <a:t>Stručna sprema </a:t>
            </a:r>
            <a:r>
              <a:rPr lang="sr-Latn-RS" sz="3700" dirty="0" smtClean="0"/>
              <a:t>ispitanika</a:t>
            </a:r>
            <a:endParaRPr lang="en-US" sz="3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Zašto</a:t>
            </a:r>
            <a:r>
              <a:rPr lang="en-US" dirty="0" smtClean="0"/>
              <a:t> </a:t>
            </a:r>
            <a:r>
              <a:rPr lang="en-US" dirty="0" err="1" smtClean="0"/>
              <a:t>volite</a:t>
            </a:r>
            <a:r>
              <a:rPr lang="en-US" dirty="0" smtClean="0"/>
              <a:t> </a:t>
            </a:r>
            <a:r>
              <a:rPr lang="en-US" dirty="0" err="1" smtClean="0"/>
              <a:t>Sentu</a:t>
            </a:r>
            <a:r>
              <a:rPr lang="en-US" dirty="0" smtClean="0"/>
              <a:t>?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287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Rezultati anketiranja građana -Upitnik-</vt:lpstr>
      <vt:lpstr>Slide 2</vt:lpstr>
      <vt:lpstr>7 Pitanja </vt:lpstr>
      <vt:lpstr>Jezik popunjenih anketa</vt:lpstr>
      <vt:lpstr>Pol ispitanika</vt:lpstr>
      <vt:lpstr>U opštini Senta...</vt:lpstr>
      <vt:lpstr>Zanimanje</vt:lpstr>
      <vt:lpstr>Stručna sprema ispitanika</vt:lpstr>
      <vt:lpstr>Zašto volite Sentu? </vt:lpstr>
      <vt:lpstr>Šta pokrenuti u Senti 2022-2028? </vt:lpstr>
      <vt:lpstr>Slide 11</vt:lpstr>
      <vt:lpstr>Slide 12</vt:lpstr>
      <vt:lpstr>Slide 13</vt:lpstr>
      <vt:lpstr>Kako izgleda Senta u 2028-oj godini?</vt:lpstr>
      <vt:lpstr>Slide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Rezultati anketiranja građana -Upitnik-</dc:title>
  <dc:creator>User</dc:creator>
  <cp:lastModifiedBy>User</cp:lastModifiedBy>
  <cp:revision>24</cp:revision>
  <dcterms:created xsi:type="dcterms:W3CDTF">2021-10-04T10:09:22Z</dcterms:created>
  <dcterms:modified xsi:type="dcterms:W3CDTF">2021-10-05T08:13:02Z</dcterms:modified>
</cp:coreProperties>
</file>